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2ede10017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e2ede10017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748ed6b60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8748ed6b60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748ed6b60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8748ed6b60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748ed6b60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8748ed6b60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748ed6b60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8748ed6b60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748ed6b60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8748ed6b60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748ed6b60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8748ed6b60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8748ed6b60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8748ed6b60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74d1a44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874d1a44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4d963af84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e4d963af84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4d963af84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e4d963af84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bf4c1c1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fbf4c1c1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2ede10017_0_15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e2ede10017_0_15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748ed6b6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8748ed6b60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748ed6b60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8748ed6b60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748ed6b60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8748ed6b60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748ed6b6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8748ed6b60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Image">
  <p:cSld name="Full Screen Imag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4" name="Google Shape;11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8" name="Google Shape;138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Image">
  <p:cSld name="Full Screen 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7" name="Google Shape;167;p3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3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5" name="Google Shape;185;p3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6" name="Google Shape;186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3" name="Google Shape;193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0" y="-1"/>
            <a:ext cx="9143700" cy="51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2"/>
          <p:cNvSpPr/>
          <p:nvPr/>
        </p:nvSpPr>
        <p:spPr>
          <a:xfrm>
            <a:off x="229" y="0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2"/>
          <p:cNvSpPr txBox="1"/>
          <p:nvPr>
            <p:ph type="ctrTitle"/>
          </p:nvPr>
        </p:nvSpPr>
        <p:spPr>
          <a:xfrm>
            <a:off x="4572000" y="1601275"/>
            <a:ext cx="43680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" sz="3000">
                <a:solidFill>
                  <a:schemeClr val="dk2"/>
                </a:solidFill>
              </a:rPr>
              <a:t>DRAFT: Artificially Intelligent RCT Pilot: Afro-Barometer and Candour II</a:t>
            </a:r>
            <a:endParaRPr sz="4166"/>
          </a:p>
        </p:txBody>
      </p:sp>
      <p:sp>
        <p:nvSpPr>
          <p:cNvPr id="219" name="Google Shape;219;p42"/>
          <p:cNvSpPr txBox="1"/>
          <p:nvPr>
            <p:ph idx="1" type="subTitle"/>
          </p:nvPr>
        </p:nvSpPr>
        <p:spPr>
          <a:xfrm>
            <a:off x="4714625" y="3257550"/>
            <a:ext cx="3604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chemeClr val="dk2"/>
                </a:solidFill>
              </a:rPr>
              <a:t>Raymond Duch (Oxford) Piotr Kotlarz (Oxford) Raymond Low (Oxford) Kento Ohara (Oxford) Benjamin S. Manning (MIT}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" sz="1100">
                <a:solidFill>
                  <a:schemeClr val="dk2"/>
                </a:solidFill>
              </a:rPr>
              <a:t>September 6</a:t>
            </a:r>
            <a:r>
              <a:rPr lang="en" sz="1100">
                <a:solidFill>
                  <a:schemeClr val="dk2"/>
                </a:solidFill>
              </a:rPr>
              <a:t>, 2024</a:t>
            </a:r>
            <a:endParaRPr sz="1100"/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50" y="1361500"/>
            <a:ext cx="3106325" cy="3106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221" name="Google Shape;221;p42"/>
          <p:cNvGrpSpPr/>
          <p:nvPr/>
        </p:nvGrpSpPr>
        <p:grpSpPr>
          <a:xfrm>
            <a:off x="-7316" y="-4483"/>
            <a:ext cx="4683132" cy="5147984"/>
            <a:chOff x="-5196" y="-5977"/>
            <a:chExt cx="6244176" cy="6863979"/>
          </a:xfrm>
        </p:grpSpPr>
        <p:sp>
          <p:nvSpPr>
            <p:cNvPr id="222" name="Google Shape;222;p42"/>
            <p:cNvSpPr/>
            <p:nvPr/>
          </p:nvSpPr>
          <p:spPr>
            <a:xfrm flipH="1">
              <a:off x="305" y="34854"/>
              <a:ext cx="6028697" cy="6817170"/>
            </a:xfrm>
            <a:custGeom>
              <a:rect b="b" l="l" r="r" t="t"/>
              <a:pathLst>
                <a:path extrusionOk="0" h="6817170" w="6028697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flipH="1">
              <a:off x="-5196" y="1"/>
              <a:ext cx="6170617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flipH="1">
              <a:off x="5717" y="-5977"/>
              <a:ext cx="6233263" cy="6858001"/>
            </a:xfrm>
            <a:custGeom>
              <a:rect b="b" l="l" r="r" t="t"/>
              <a:pathLst>
                <a:path extrusionOk="0" h="6858001" w="6264586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68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/>
          <p:nvPr/>
        </p:nvSpPr>
        <p:spPr>
          <a:xfrm>
            <a:off x="0" y="0"/>
            <a:ext cx="3044400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2"/>
          <p:cNvSpPr txBox="1"/>
          <p:nvPr>
            <p:ph type="title"/>
          </p:nvPr>
        </p:nvSpPr>
        <p:spPr>
          <a:xfrm>
            <a:off x="628650" y="1059366"/>
            <a:ext cx="2174400" cy="3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CANDOUR</a:t>
            </a:r>
            <a:r>
              <a:rPr lang="en" sz="3000">
                <a:solidFill>
                  <a:srgbClr val="FFFFFF"/>
                </a:solidFill>
              </a:rPr>
              <a:t> WAVE II</a:t>
            </a:r>
            <a:endParaRPr/>
          </a:p>
        </p:txBody>
      </p:sp>
      <p:sp>
        <p:nvSpPr>
          <p:cNvPr id="302" name="Google Shape;302;p52"/>
          <p:cNvSpPr txBox="1"/>
          <p:nvPr>
            <p:ph idx="1" type="body"/>
          </p:nvPr>
        </p:nvSpPr>
        <p:spPr>
          <a:xfrm>
            <a:off x="3164975" y="760200"/>
            <a:ext cx="26913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10000"/>
          </a:bodyPr>
          <a:lstStyle/>
          <a:p>
            <a:pPr indent="635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16 Countries</a:t>
            </a:r>
            <a:endParaRPr sz="29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22,266 Humans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Extensive socio-demographics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Vaccine Status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Predictions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Synthetic Experiment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/>
          </a:p>
          <a:p>
            <a:pPr indent="-1016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</p:txBody>
      </p:sp>
      <p:cxnSp>
        <p:nvCxnSpPr>
          <p:cNvPr id="303" name="Google Shape;303;p52"/>
          <p:cNvCxnSpPr/>
          <p:nvPr/>
        </p:nvCxnSpPr>
        <p:spPr>
          <a:xfrm>
            <a:off x="6097403" y="1059366"/>
            <a:ext cx="0" cy="27432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1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2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0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/>
          <p:nvPr/>
        </p:nvSpPr>
        <p:spPr>
          <a:xfrm>
            <a:off x="0" y="0"/>
            <a:ext cx="3044400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6"/>
          <p:cNvSpPr txBox="1"/>
          <p:nvPr>
            <p:ph type="title"/>
          </p:nvPr>
        </p:nvSpPr>
        <p:spPr>
          <a:xfrm>
            <a:off x="628650" y="1059366"/>
            <a:ext cx="2174400" cy="3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Ghana Financial Incentives Wave I RCT</a:t>
            </a:r>
            <a:endParaRPr/>
          </a:p>
        </p:txBody>
      </p:sp>
      <p:sp>
        <p:nvSpPr>
          <p:cNvPr id="325" name="Google Shape;325;p56"/>
          <p:cNvSpPr txBox="1"/>
          <p:nvPr>
            <p:ph idx="1" type="body"/>
          </p:nvPr>
        </p:nvSpPr>
        <p:spPr>
          <a:xfrm>
            <a:off x="3164975" y="760200"/>
            <a:ext cx="26913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55000" lnSpcReduction="20000"/>
          </a:bodyPr>
          <a:lstStyle/>
          <a:p>
            <a:pPr indent="635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6 Rural Districts/310 Villages</a:t>
            </a:r>
            <a:endParaRPr sz="29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6,968 Humans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Extensive socio-demographics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COVID-19 Vaccine Uptake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Synthetic Experiment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/>
          </a:p>
          <a:p>
            <a:pPr indent="-1016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</p:txBody>
      </p:sp>
      <p:cxnSp>
        <p:nvCxnSpPr>
          <p:cNvPr id="326" name="Google Shape;326;p56"/>
          <p:cNvCxnSpPr/>
          <p:nvPr/>
        </p:nvCxnSpPr>
        <p:spPr>
          <a:xfrm>
            <a:off x="6097403" y="1059366"/>
            <a:ext cx="0" cy="27432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5226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37" name="Google Shape;337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R</a:t>
            </a:r>
            <a:r>
              <a:rPr lang="en"/>
              <a:t>esults are encouraging but we are far from relying on these LLM experiments as guides to experimental treatment effects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t/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Vaccine status </a:t>
            </a:r>
            <a:r>
              <a:rPr lang="en"/>
              <a:t>responses similar for AI subjects and humans –  But AI subjects unable to replicate the RCT treatment effects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t/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16-countries: </a:t>
            </a:r>
            <a:r>
              <a:rPr lang="en"/>
              <a:t>AI subjects </a:t>
            </a:r>
            <a:r>
              <a:rPr lang="en"/>
              <a:t>also performed well in predicting the vaccination uptake for the persona created from subjects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t/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 16-countries: uneven replication of RCT treatment effects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/>
          <p:nvPr/>
        </p:nvSpPr>
        <p:spPr>
          <a:xfrm>
            <a:off x="0" y="488814"/>
            <a:ext cx="9144000" cy="5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 txBox="1"/>
          <p:nvPr>
            <p:ph type="title"/>
          </p:nvPr>
        </p:nvSpPr>
        <p:spPr>
          <a:xfrm>
            <a:off x="417399" y="482600"/>
            <a:ext cx="84084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lt1"/>
                </a:solidFill>
              </a:rPr>
              <a:t>Motivation: Ghana Financial Incentives Trial Wave I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Karte enthält.&#10;&#10;Automatisch generierte Beschreibung" id="231" name="Google Shape;2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6345" y="1047441"/>
            <a:ext cx="5129248" cy="409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232" name="Google Shape;2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07" y="1120088"/>
            <a:ext cx="3664173" cy="376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 rotWithShape="1">
          <a:blip r:embed="rId3">
            <a:alphaModFix/>
          </a:blip>
          <a:srcRect b="0" l="0" r="2666" t="0"/>
          <a:stretch/>
        </p:blipFill>
        <p:spPr>
          <a:xfrm>
            <a:off x="15" y="8"/>
            <a:ext cx="9143987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7E6E6">
                  <a:alpha val="67843"/>
                </a:srgbClr>
              </a:gs>
              <a:gs pos="10000">
                <a:srgbClr val="E7E6E6">
                  <a:alpha val="67843"/>
                </a:srgbClr>
              </a:gs>
              <a:gs pos="85000">
                <a:srgbClr val="E7E6E6">
                  <a:alpha val="96862"/>
                </a:srgbClr>
              </a:gs>
              <a:gs pos="100000">
                <a:srgbClr val="E7E6E6">
                  <a:alpha val="96862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4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IPA: </a:t>
            </a:r>
            <a:r>
              <a:rPr lang="en"/>
              <a:t>Ghana Synthetic Intervention</a:t>
            </a:r>
            <a:endParaRPr/>
          </a:p>
        </p:txBody>
      </p:sp>
      <p:grpSp>
        <p:nvGrpSpPr>
          <p:cNvPr id="240" name="Google Shape;240;p44"/>
          <p:cNvGrpSpPr/>
          <p:nvPr/>
        </p:nvGrpSpPr>
        <p:grpSpPr>
          <a:xfrm>
            <a:off x="628650" y="1370812"/>
            <a:ext cx="7886700" cy="3260251"/>
            <a:chOff x="0" y="2124"/>
            <a:chExt cx="10515600" cy="4347002"/>
          </a:xfrm>
        </p:grpSpPr>
        <p:sp>
          <p:nvSpPr>
            <p:cNvPr id="241" name="Google Shape;241;p44"/>
            <p:cNvSpPr/>
            <p:nvPr/>
          </p:nvSpPr>
          <p:spPr>
            <a:xfrm rot="5400000">
              <a:off x="6589799" y="-2661745"/>
              <a:ext cx="1121700" cy="6729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9800"/>
              </a:srgbClr>
            </a:solidFill>
            <a:ln cap="flat" cmpd="sng" w="9525">
              <a:solidFill>
                <a:srgbClr val="F7D5CB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4"/>
            <p:cNvSpPr txBox="1"/>
            <p:nvPr/>
          </p:nvSpPr>
          <p:spPr>
            <a:xfrm>
              <a:off x="3785616" y="197117"/>
              <a:ext cx="6675300" cy="10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150" lIns="74300" spcFirstLastPara="1" rIns="74300" wrap="square" tIns="37150">
              <a:noAutofit/>
            </a:bodyPr>
            <a:lstStyle/>
            <a:p>
              <a:pPr indent="-17780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 for defined sample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4"/>
            <p:cNvSpPr/>
            <p:nvPr/>
          </p:nvSpPr>
          <p:spPr>
            <a:xfrm>
              <a:off x="0" y="2124"/>
              <a:ext cx="3785700" cy="1402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4"/>
            <p:cNvSpPr txBox="1"/>
            <p:nvPr/>
          </p:nvSpPr>
          <p:spPr>
            <a:xfrm>
              <a:off x="68454" y="70578"/>
              <a:ext cx="3648600" cy="12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00" lIns="88575" spcFirstLastPara="1" rIns="88575" wrap="square" tIns="4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RCT with Human Subjects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4"/>
            <p:cNvSpPr/>
            <p:nvPr/>
          </p:nvSpPr>
          <p:spPr>
            <a:xfrm rot="5400000">
              <a:off x="6589799" y="-1189346"/>
              <a:ext cx="1121700" cy="6729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BD6D4">
                <a:alpha val="89800"/>
              </a:srgbClr>
            </a:solidFill>
            <a:ln cap="flat" cmpd="sng" w="9525">
              <a:solidFill>
                <a:srgbClr val="EBD6D4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4"/>
            <p:cNvSpPr txBox="1"/>
            <p:nvPr/>
          </p:nvSpPr>
          <p:spPr>
            <a:xfrm>
              <a:off x="3785616" y="1669517"/>
              <a:ext cx="6675300" cy="10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150" lIns="74300" spcFirstLastPara="1" rIns="74300" wrap="square" tIns="37150">
              <a:noAutofit/>
            </a:bodyPr>
            <a:lstStyle/>
            <a:p>
              <a:pPr indent="-17780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Conditioned</a:t>
              </a:r>
              <a:r>
                <a:rPr b="0" i="0" lang="en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RCT w/t Humans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7800" lvl="1" marL="1778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 for national population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4"/>
            <p:cNvSpPr/>
            <p:nvPr/>
          </p:nvSpPr>
          <p:spPr>
            <a:xfrm>
              <a:off x="0" y="1474525"/>
              <a:ext cx="3785700" cy="1402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A8D7E"/>
                </a:gs>
                <a:gs pos="50000">
                  <a:srgbClr val="C77C69"/>
                </a:gs>
                <a:gs pos="100000">
                  <a:srgbClr val="B56A57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4"/>
            <p:cNvSpPr txBox="1"/>
            <p:nvPr/>
          </p:nvSpPr>
          <p:spPr>
            <a:xfrm>
              <a:off x="68454" y="1542979"/>
              <a:ext cx="3648600" cy="12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00" lIns="88575" spcFirstLastPara="1" rIns="88575" wrap="square" tIns="4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Augmented RCT with Synthetic Subjects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 rot="5400000">
              <a:off x="6589799" y="283054"/>
              <a:ext cx="1121700" cy="6729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FDFDF">
                <a:alpha val="89800"/>
              </a:srgbClr>
            </a:solidFill>
            <a:ln cap="flat" cmpd="sng" w="9525">
              <a:solidFill>
                <a:srgbClr val="DFDFDF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4"/>
            <p:cNvSpPr txBox="1"/>
            <p:nvPr/>
          </p:nvSpPr>
          <p:spPr>
            <a:xfrm>
              <a:off x="3785616" y="3141918"/>
              <a:ext cx="6675300" cy="10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150" lIns="74300" spcFirstLastPara="1" rIns="74300" wrap="square" tIns="37150">
              <a:noAutofit/>
            </a:bodyPr>
            <a:lstStyle/>
            <a:p>
              <a:pPr indent="-17780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uncertainty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7800" lvl="1" marL="1778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Significant deviation from Human RCT results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0" y="2946926"/>
              <a:ext cx="3785700" cy="1402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4"/>
            <p:cNvSpPr txBox="1"/>
            <p:nvPr/>
          </p:nvSpPr>
          <p:spPr>
            <a:xfrm>
              <a:off x="68454" y="3015380"/>
              <a:ext cx="3648600" cy="12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00" lIns="88575" spcFirstLastPara="1" rIns="88575" wrap="square" tIns="4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 Heterogeneity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/>
          <p:nvPr/>
        </p:nvSpPr>
        <p:spPr>
          <a:xfrm>
            <a:off x="0" y="0"/>
            <a:ext cx="3044400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5"/>
          <p:cNvSpPr txBox="1"/>
          <p:nvPr>
            <p:ph type="title"/>
          </p:nvPr>
        </p:nvSpPr>
        <p:spPr>
          <a:xfrm>
            <a:off x="628650" y="1059366"/>
            <a:ext cx="2174400" cy="3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T2M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Synthetic RCT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Project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3156100" y="32350"/>
            <a:ext cx="28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b="1" lang="en" sz="1600"/>
              <a:t>Synthetic Ghana Online</a:t>
            </a:r>
            <a:endParaRPr b="1" sz="1600"/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 2,366 subjects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ChatGPT 4o – prompted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Vaccine status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Treatment assignment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ATE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60" name="Google Shape;260;p45"/>
          <p:cNvCxnSpPr/>
          <p:nvPr/>
        </p:nvCxnSpPr>
        <p:spPr>
          <a:xfrm>
            <a:off x="6097403" y="144966"/>
            <a:ext cx="6000" cy="21639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45"/>
          <p:cNvSpPr txBox="1"/>
          <p:nvPr/>
        </p:nvSpPr>
        <p:spPr>
          <a:xfrm>
            <a:off x="6338750" y="65150"/>
            <a:ext cx="2605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16-country Online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22,147 subjects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ChatGPT4o - prompted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Vaccine status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assignment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5"/>
          <p:cNvSpPr txBox="1"/>
          <p:nvPr>
            <p:ph idx="1" type="body"/>
          </p:nvPr>
        </p:nvSpPr>
        <p:spPr>
          <a:xfrm>
            <a:off x="3345500" y="2808350"/>
            <a:ext cx="55098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600"/>
              <a:t>Pre-registered Synthetic</a:t>
            </a:r>
            <a:r>
              <a:rPr b="1" lang="en" sz="1600"/>
              <a:t> Study: Ghana Wave I</a:t>
            </a:r>
            <a:endParaRPr b="1" sz="1600"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Treatment assignment: 4 arms; 310 villages; 6,968 subjects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Treatment: videos including cash incentive arms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ATE: Vaccine intentions + Vaccine Status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/>
          <p:nvPr/>
        </p:nvSpPr>
        <p:spPr>
          <a:xfrm>
            <a:off x="0" y="0"/>
            <a:ext cx="3044400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>
            <p:ph type="title"/>
          </p:nvPr>
        </p:nvSpPr>
        <p:spPr>
          <a:xfrm>
            <a:off x="628650" y="1059366"/>
            <a:ext cx="2174400" cy="3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>
                <a:solidFill>
                  <a:srgbClr val="FFFFFF"/>
                </a:solidFill>
              </a:rPr>
              <a:t>Ghana Online</a:t>
            </a:r>
            <a:endParaRPr/>
          </a:p>
        </p:txBody>
      </p:sp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3164975" y="760200"/>
            <a:ext cx="26913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10000"/>
          </a:bodyPr>
          <a:lstStyle/>
          <a:p>
            <a:pPr indent="635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Afro-Barometer</a:t>
            </a:r>
            <a:endParaRPr sz="29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2,266 Humans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Extensive socio-demographics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Vaccine Status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Predictions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t/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2949"/>
              <a:buNone/>
            </a:pPr>
            <a:r>
              <a:rPr lang="en" sz="3152"/>
              <a:t>Synthetic Experiment</a:t>
            </a:r>
            <a:endParaRPr sz="3152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/>
          </a:p>
          <a:p>
            <a:pPr indent="-1016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  <a:p>
            <a:pPr indent="-1143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100"/>
          </a:p>
        </p:txBody>
      </p:sp>
      <p:cxnSp>
        <p:nvCxnSpPr>
          <p:cNvPr id="270" name="Google Shape;270;p46"/>
          <p:cNvCxnSpPr/>
          <p:nvPr/>
        </p:nvCxnSpPr>
        <p:spPr>
          <a:xfrm>
            <a:off x="6097403" y="1059366"/>
            <a:ext cx="0" cy="27432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6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99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82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94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